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2.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28" r:id="rId3"/>
    <p:sldMasterId id="2147484069" r:id="rId4"/>
  </p:sldMasterIdLst>
  <p:notesMasterIdLst>
    <p:notesMasterId r:id="rId60"/>
  </p:notesMasterIdLst>
  <p:sldIdLst>
    <p:sldId id="261" r:id="rId5"/>
    <p:sldId id="256" r:id="rId6"/>
    <p:sldId id="257" r:id="rId7"/>
    <p:sldId id="258" r:id="rId8"/>
    <p:sldId id="613" r:id="rId9"/>
    <p:sldId id="432" r:id="rId10"/>
    <p:sldId id="572" r:id="rId11"/>
    <p:sldId id="559" r:id="rId12"/>
    <p:sldId id="434" r:id="rId13"/>
    <p:sldId id="523" r:id="rId14"/>
    <p:sldId id="501" r:id="rId15"/>
    <p:sldId id="437" r:id="rId16"/>
    <p:sldId id="438" r:id="rId17"/>
    <p:sldId id="545" r:id="rId18"/>
    <p:sldId id="546" r:id="rId19"/>
    <p:sldId id="547" r:id="rId20"/>
    <p:sldId id="548" r:id="rId21"/>
    <p:sldId id="549" r:id="rId22"/>
    <p:sldId id="550" r:id="rId23"/>
    <p:sldId id="551" r:id="rId24"/>
    <p:sldId id="552" r:id="rId25"/>
    <p:sldId id="553" r:id="rId26"/>
    <p:sldId id="554" r:id="rId27"/>
    <p:sldId id="544" r:id="rId28"/>
    <p:sldId id="478" r:id="rId29"/>
    <p:sldId id="573" r:id="rId30"/>
    <p:sldId id="488" r:id="rId31"/>
    <p:sldId id="451" r:id="rId32"/>
    <p:sldId id="489" r:id="rId33"/>
    <p:sldId id="611" r:id="rId34"/>
    <p:sldId id="490" r:id="rId35"/>
    <p:sldId id="556" r:id="rId36"/>
    <p:sldId id="600" r:id="rId37"/>
    <p:sldId id="610" r:id="rId38"/>
    <p:sldId id="602" r:id="rId39"/>
    <p:sldId id="510" r:id="rId40"/>
    <p:sldId id="494" r:id="rId41"/>
    <p:sldId id="457" r:id="rId42"/>
    <p:sldId id="569" r:id="rId43"/>
    <p:sldId id="459" r:id="rId44"/>
    <p:sldId id="614" r:id="rId45"/>
    <p:sldId id="593" r:id="rId46"/>
    <p:sldId id="467" r:id="rId47"/>
    <p:sldId id="469" r:id="rId48"/>
    <p:sldId id="466" r:id="rId49"/>
    <p:sldId id="260" r:id="rId50"/>
    <p:sldId id="304" r:id="rId51"/>
    <p:sldId id="473" r:id="rId52"/>
    <p:sldId id="615" r:id="rId53"/>
    <p:sldId id="616" r:id="rId54"/>
    <p:sldId id="606" r:id="rId55"/>
    <p:sldId id="499" r:id="rId56"/>
    <p:sldId id="476" r:id="rId57"/>
    <p:sldId id="477" r:id="rId58"/>
    <p:sldId id="482"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613"/>
            <p14:sldId id="432"/>
          </p14:sldIdLst>
        </p14:section>
        <p14:section name="What Are Containers" id="{65E645B1-3588-4891-B13F-BF8AC92CA561}">
          <p14:sldIdLst>
            <p14:sldId id="572"/>
            <p14:sldId id="559"/>
            <p14:sldId id="434"/>
            <p14:sldId id="523"/>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573"/>
          </p14:sldIdLst>
        </p14:section>
        <p14:section name="Getting Started with Docker" id="{7CB7E3F6-E951-4F5B-841D-4FD62831F329}">
          <p14:sldIdLst>
            <p14:sldId id="488"/>
            <p14:sldId id="451"/>
            <p14:sldId id="489"/>
            <p14:sldId id="611"/>
            <p14:sldId id="490"/>
            <p14:sldId id="556"/>
            <p14:sldId id="600"/>
            <p14:sldId id="610"/>
            <p14:sldId id="602"/>
            <p14:sldId id="510"/>
            <p14:sldId id="494"/>
          </p14:sldIdLst>
        </p14:section>
        <p14:section name="The Bigger Picture" id="{B184F2BD-D940-4028-9DD8-16FAFCEC26E5}">
          <p14:sldIdLst>
            <p14:sldId id="457"/>
            <p14:sldId id="569"/>
            <p14:sldId id="459"/>
            <p14:sldId id="614"/>
          </p14:sldIdLst>
        </p14:section>
        <p14:section name="Learning Materials" id="{11DD7850-A6C6-4721-BE7B-0353C5C702BE}">
          <p14:sldIdLst>
            <p14:sldId id="593"/>
            <p14:sldId id="467"/>
            <p14:sldId id="469"/>
          </p14:sldIdLst>
        </p14:section>
        <p14:section name="Wrap up" id="{B5F7F849-7781-43E7-9DBD-1B2C88A589BA}">
          <p14:sldIdLst>
            <p14:sldId id="466"/>
            <p14:sldId id="260"/>
            <p14:sldId id="304"/>
          </p14:sldIdLst>
        </p14:section>
        <p14:section name="Archive" id="{0D05FE8D-E47B-4122-B676-1D069DC14A53}">
          <p14:sldIdLst>
            <p14:sldId id="473"/>
            <p14:sldId id="615"/>
            <p14:sldId id="616"/>
            <p14:sldId id="606"/>
          </p14:sldIdLst>
        </p14:section>
        <p14:section name="VM vs. Container" id="{AEFEE513-BE87-4997-A965-F68570F9687D}">
          <p14:sldIdLst>
            <p14:sldId id="499"/>
            <p14:sldId id="476"/>
            <p14:sldId id="477"/>
            <p14:sldId id="4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78D7"/>
    <a:srgbClr val="107C10"/>
    <a:srgbClr val="D83B01"/>
    <a:srgbClr val="505050"/>
    <a:srgbClr val="E3E3E3"/>
    <a:srgbClr val="FFFF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2" autoAdjust="0"/>
    <p:restoredTop sz="72497" autoAdjust="0"/>
  </p:normalViewPr>
  <p:slideViewPr>
    <p:cSldViewPr snapToGrid="0">
      <p:cViewPr varScale="1">
        <p:scale>
          <a:sx n="86" d="100"/>
          <a:sy n="86" d="100"/>
        </p:scale>
        <p:origin x="579" y="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59716105-D9A9-4051-8CDE-1169A316B641}" type="presOf" srcId="{83AA4D33-D899-42B4-9039-739EE9602252}" destId="{A86E3412-9685-4260-891C-5B92EC607B14}" srcOrd="0" destOrd="0" presId="urn:microsoft.com/office/officeart/2005/8/layout/hProcess3"/>
    <dgm:cxn modelId="{EC468B0B-03AF-4CC8-B0D5-424202008015}" srcId="{137CFDA6-C037-402A-9E98-FB8BEB882F35}" destId="{E1B40E57-B916-4DF1-9E12-3956EF07283A}" srcOrd="2" destOrd="0" parTransId="{DE5AA26E-0492-4F32-A7BC-2458CC0E8F39}" sibTransId="{31A4DC6B-3D44-4029-9B45-C88C0D44A4DB}"/>
    <dgm:cxn modelId="{746A3A17-08B8-4067-9FF8-244BC3F92EDD}" type="presOf" srcId="{FE9EB8A9-493D-4E77-9D94-93CC7D63075D}" destId="{3CC27438-60F6-4334-A9DD-D79C2DA43B96}" srcOrd="0" destOrd="1" presId="urn:microsoft.com/office/officeart/2005/8/layout/hProcess3"/>
    <dgm:cxn modelId="{3388CE5D-41B5-4BB7-AFC4-6CF6E99305C5}" type="presOf" srcId="{518AFDC0-3060-40C3-A0CA-9BD5387503B5}" destId="{BAE050EB-EFDC-4F20-B107-4F77132BDA9E}"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C9EC2846-9171-4ECC-A06E-1BD283F7976C}" type="presOf" srcId="{82D3A08B-EFFF-4343-BA10-0BA26585E1DD}" destId="{7002F8A2-54D3-45E1-B1B9-0A14E934169A}" srcOrd="0" destOrd="1"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B321AA77-93C0-4507-9527-159A705CF57A}" srcId="{137CFDA6-C037-402A-9E98-FB8BEB882F35}" destId="{E0E723BB-3665-4BB0-9FED-CBFF43DFEE1A}" srcOrd="4" destOrd="0" parTransId="{30BEE5AF-976B-49C8-B01F-13A7F98A9A53}" sibTransId="{967C15A5-386F-4346-8C83-69648E504290}"/>
    <dgm:cxn modelId="{B4F0118A-122E-4CF6-9515-C250092E1F55}" srcId="{E1B40E57-B916-4DF1-9E12-3956EF07283A}" destId="{82D3A08B-EFFF-4343-BA10-0BA26585E1DD}" srcOrd="1" destOrd="0" parTransId="{0A07FD19-62A1-4C49-9706-F61DF004B794}" sibTransId="{48DD9BB1-CD1B-415F-9E7C-BFCF1B1896ED}"/>
    <dgm:cxn modelId="{4F1E738B-D0CB-45C8-B374-C25B137AE3AF}" srcId="{518AFDC0-3060-40C3-A0CA-9BD5387503B5}" destId="{0B73F516-22BE-4F51-9B49-C3159AAD92B8}" srcOrd="1" destOrd="0" parTransId="{BC6F2A00-4E4D-475D-9E13-678B03D4B915}" sibTransId="{31DE5FE2-5FB9-433E-9085-0094D4833E5B}"/>
    <dgm:cxn modelId="{58BBE48B-09E5-4256-8BEA-B1C207DE4389}" type="presOf" srcId="{E1B40E57-B916-4DF1-9E12-3956EF07283A}" destId="{8A4F87B4-4724-497B-920E-67A542E0EFF2}" srcOrd="0" destOrd="0" presId="urn:microsoft.com/office/officeart/2005/8/layout/hProcess3"/>
    <dgm:cxn modelId="{A3E3928F-D044-44E3-993D-FBC32E07EA59}" type="presOf" srcId="{0B73F516-22BE-4F51-9B49-C3159AAD92B8}" destId="{605BF894-1476-4F47-9B8B-F8AA60D86AF0}" srcOrd="0" destOrd="1" presId="urn:microsoft.com/office/officeart/2005/8/layout/hProcess3"/>
    <dgm:cxn modelId="{B2706D91-E13D-4265-A778-62C484BDE354}" srcId="{137CFDA6-C037-402A-9E98-FB8BEB882F35}" destId="{518AFDC0-3060-40C3-A0CA-9BD5387503B5}" srcOrd="1" destOrd="0" parTransId="{E75A1923-1BC1-48B0-B739-24B111F278C6}" sibTransId="{56DB3841-73C5-4806-9092-1D97B3219E6F}"/>
    <dgm:cxn modelId="{5D40C196-F5F4-4073-9352-D47E84735862}" srcId="{137CFDA6-C037-402A-9E98-FB8BEB882F35}" destId="{1E0D4FA4-A96B-4CDC-9B3A-1AE658DA17E2}" srcOrd="0" destOrd="0" parTransId="{8B3C76DC-86E6-42A4-A026-3FCAF8136DCD}" sibTransId="{0EB6C820-A75D-433C-8E56-FA8B00CF8B96}"/>
    <dgm:cxn modelId="{DF3CE69D-B3B0-4355-862E-C5EF8AA37CE0}" srcId="{137CFDA6-C037-402A-9E98-FB8BEB882F35}" destId="{7DF6F53C-AB10-4173-8E20-98425DC61BD9}" srcOrd="3" destOrd="0" parTransId="{FB349507-8381-47C2-8098-C4C84160558B}" sibTransId="{C25773D6-B1EC-406D-8D83-ADCA63B0F038}"/>
    <dgm:cxn modelId="{84EF33A1-676B-4F35-8B75-EA3AC5B6A0A0}" type="presOf" srcId="{7DF6F53C-AB10-4173-8E20-98425DC61BD9}" destId="{93173764-9F7A-4B4E-9732-C7E88EAF78C8}"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438003B0-A9CB-4978-A3D5-6D62CE4AEDA4}" srcId="{518AFDC0-3060-40C3-A0CA-9BD5387503B5}" destId="{7300D574-7C48-4DFD-B579-5B8C40A8B1F5}" srcOrd="0" destOrd="0" parTransId="{A27DA88E-3852-4926-9ABD-9B82B03E7028}" sibTransId="{C646CC78-E327-41B3-99F1-79066F9A780B}"/>
    <dgm:cxn modelId="{080D14BD-B40E-4E90-842E-67898AD9E4B8}" type="presOf" srcId="{E0E723BB-3665-4BB0-9FED-CBFF43DFEE1A}" destId="{F3374483-D1DF-4314-88D1-58A43C414FAB}" srcOrd="0" destOrd="0" presId="urn:microsoft.com/office/officeart/2005/8/layout/hProcess3"/>
    <dgm:cxn modelId="{5A1F1FC2-B609-44C9-A339-B4BF3FBFE74D}" type="presOf" srcId="{7300D574-7C48-4DFD-B579-5B8C40A8B1F5}" destId="{605BF894-1476-4F47-9B8B-F8AA60D86AF0}" srcOrd="0" destOrd="0" presId="urn:microsoft.com/office/officeart/2005/8/layout/hProcess3"/>
    <dgm:cxn modelId="{3F6BC8D2-DAC1-48A9-83C5-51CDBE937B82}" srcId="{7DF6F53C-AB10-4173-8E20-98425DC61BD9}" destId="{FE9EB8A9-493D-4E77-9D94-93CC7D63075D}" srcOrd="1" destOrd="0" parTransId="{7A00C25D-4D82-475D-9D8B-CCEEEDD55A6D}" sibTransId="{8C992251-FEB7-47E1-BD60-C8E128303D48}"/>
    <dgm:cxn modelId="{B9A107D9-E7CD-4932-A5FF-D8E94FF6937C}" type="presOf" srcId="{59AD2529-CBFB-48E5-9FAD-7B70D2E35D52}" destId="{4008E42C-2C22-476F-8AFE-9C2A74423F47}" srcOrd="0" destOrd="0" presId="urn:microsoft.com/office/officeart/2005/8/layout/hProcess3"/>
    <dgm:cxn modelId="{475A37DC-6130-4631-8E9D-1BB3285F2C4C}" srcId="{1E0D4FA4-A96B-4CDC-9B3A-1AE658DA17E2}" destId="{59AD2529-CBFB-48E5-9FAD-7B70D2E35D52}" srcOrd="0" destOrd="0" parTransId="{D90FE145-5BC0-42F8-86DD-D6429C489AA4}" sibTransId="{F3551240-48FE-4A9E-BCCC-89030863710F}"/>
    <dgm:cxn modelId="{854482E6-0DEF-4218-B556-81B172B2963F}" srcId="{E0E723BB-3665-4BB0-9FED-CBFF43DFEE1A}" destId="{83AA4D33-D899-42B4-9039-739EE9602252}" srcOrd="0" destOrd="0" parTransId="{872BB811-415F-4D9C-B3E4-9A5DB887AA2E}" sibTransId="{4FB286C6-B221-4A40-BFD5-14048C406581}"/>
    <dgm:cxn modelId="{0AC626F0-27D6-4848-8D4C-8E09F968AF1C}" type="presOf" srcId="{B2557502-6616-46DE-8899-E93FAA508124}" destId="{3CC27438-60F6-4334-A9DD-D79C2DA43B96}" srcOrd="0" destOrd="0" presId="urn:microsoft.com/office/officeart/2005/8/layout/hProcess3"/>
    <dgm:cxn modelId="{3CA771F8-6879-4B6D-80CA-4DB452CAEF5C}" srcId="{7DF6F53C-AB10-4173-8E20-98425DC61BD9}" destId="{B2557502-6616-46DE-8899-E93FAA508124}" srcOrd="0" destOrd="0" parTransId="{546A80E0-3791-464A-9A42-65E4B3EFBDC6}" sibTransId="{82A28C87-6B65-4393-B1E6-2AC943CA90BE}"/>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6/19/2017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15</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16</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17</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Core,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 / image.</a:t>
            </a:r>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Docker fit into all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27</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29</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ea typeface="Segoe UI" pitchFamily="34" charset="0"/>
                <a:cs typeface="Segoe UI" pitchFamily="34" charset="0"/>
              </a:rPr>
              <a:t>https://docs.microsoft.com/en-us/virtualization/windowscontainers/deploy-containers/deploy-containers-on-server</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3741823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681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a:p>
            <a:r>
              <a:rPr lang="en-US" dirty="0"/>
              <a:t>VS2017  - no new tools needed</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36</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37</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9300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26483742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11418974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48</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8</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861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5997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53</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55</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hosting containers, Windows Server 2016 comes in two flavors . . . </a:t>
            </a:r>
          </a:p>
        </p:txBody>
      </p:sp>
      <p:sp>
        <p:nvSpPr>
          <p:cNvPr id="4" name="Slide Number Placeholder 3"/>
          <p:cNvSpPr>
            <a:spLocks noGrp="1"/>
          </p:cNvSpPr>
          <p:nvPr>
            <p:ph type="sldNum" sz="quarter" idx="10"/>
          </p:nvPr>
        </p:nvSpPr>
        <p:spPr/>
        <p:txBody>
          <a:bodyPr/>
          <a:lstStyle/>
          <a:p>
            <a:fld id="{B159F813-5AE6-42D9-8D72-24C283CF2029}" type="slidenum">
              <a:rPr lang="en-US" smtClean="0"/>
              <a:t>12</a:t>
            </a:fld>
            <a:endParaRPr lang="en-US"/>
          </a:p>
        </p:txBody>
      </p:sp>
    </p:spTree>
    <p:extLst>
      <p:ext uri="{BB962C8B-B14F-4D97-AF65-F5344CB8AC3E}">
        <p14:creationId xmlns:p14="http://schemas.microsoft.com/office/powerpoint/2010/main" val="4049309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14</a:t>
            </a:fld>
            <a:endParaRPr lang="en-US"/>
          </a:p>
        </p:txBody>
      </p:sp>
    </p:spTree>
    <p:extLst>
      <p:ext uri="{BB962C8B-B14F-4D97-AF65-F5344CB8AC3E}">
        <p14:creationId xmlns:p14="http://schemas.microsoft.com/office/powerpoint/2010/main" val="9919758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65857458-AAD2-45D7-99A0-3F29571B0935}" type="slidenum">
              <a:rPr lang="en-US" smtClean="0"/>
              <a:t>‹#›</a:t>
            </a:fld>
            <a:endParaRPr lang="en-US"/>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70952" y="3869178"/>
            <a:ext cx="2943502" cy="2779062"/>
          </a:xfrm>
          <a:prstGeom prst="rect">
            <a:avLst/>
          </a:prstGeom>
        </p:spPr>
      </p:pic>
    </p:spTree>
    <p:extLst>
      <p:ext uri="{BB962C8B-B14F-4D97-AF65-F5344CB8AC3E}">
        <p14:creationId xmlns:p14="http://schemas.microsoft.com/office/powerpoint/2010/main" val="1297462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79672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830A096-8361-4328-B6EF-44BE22DABC17}" type="datetimeFigureOut">
              <a:rPr lang="en-US" smtClean="0"/>
              <a:t>6/19/2017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65857458-AAD2-45D7-99A0-3F29571B0935}" type="slidenum">
              <a:rPr lang="en-US" smtClean="0"/>
              <a:t>‹#›</a:t>
            </a:fld>
            <a:endParaRPr lang="en-US"/>
          </a:p>
        </p:txBody>
      </p:sp>
    </p:spTree>
    <p:extLst>
      <p:ext uri="{BB962C8B-B14F-4D97-AF65-F5344CB8AC3E}">
        <p14:creationId xmlns:p14="http://schemas.microsoft.com/office/powerpoint/2010/main" val="324392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0A096-8361-4328-B6EF-44BE22DABC17}" type="datetimeFigureOut">
              <a:rPr lang="en-US" smtClean="0"/>
              <a:t>6/19/2017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66328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0A096-8361-4328-B6EF-44BE22DABC17}" type="datetimeFigureOut">
              <a:rPr lang="en-US" smtClean="0"/>
              <a:t>6/19/2017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551008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0A096-8361-4328-B6EF-44BE22DABC17}" type="datetimeFigureOut">
              <a:rPr lang="en-US" smtClean="0"/>
              <a:t>6/19/2017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67360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0A096-8361-4328-B6EF-44BE22DABC17}" type="datetimeFigureOut">
              <a:rPr lang="en-US" smtClean="0"/>
              <a:t>6/19/2017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0383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6/19/2017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41627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6/19/2017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84552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14352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6/19/2017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453286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theme" Target="../theme/theme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830A096-8361-4328-B6EF-44BE22DABC17}" type="datetimeFigureOut">
              <a:rPr lang="en-US" smtClean="0"/>
              <a:t>6/19/2017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83348" y="5632998"/>
            <a:ext cx="1200956" cy="1133864"/>
          </a:xfrm>
          <a:prstGeom prst="rect">
            <a:avLst/>
          </a:prstGeom>
        </p:spPr>
      </p:pic>
    </p:spTree>
    <p:extLst>
      <p:ext uri="{BB962C8B-B14F-4D97-AF65-F5344CB8AC3E}">
        <p14:creationId xmlns:p14="http://schemas.microsoft.com/office/powerpoint/2010/main" val="1923315505"/>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Microsoft/Virtualization-Documentation/tree/master/windows-server-container-tools/containers-azure-template"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8.xml"/><Relationship Id="rId6" Type="http://schemas.openxmlformats.org/officeDocument/2006/relationships/image" Target="../media/image25.png"/><Relationship Id="rId5" Type="http://schemas.openxmlformats.org/officeDocument/2006/relationships/hyperlink" Target="http://aka.ms/DockerToolsForVS" TargetMode="External"/><Relationship Id="rId4" Type="http://schemas.openxmlformats.org/officeDocument/2006/relationships/image" Target="../media/image24.png"/><Relationship Id="rId9"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31.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33.png"/></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34.jp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docs.microsoft.com/en-us/azure/container-service/container-service-kubernetes-windows-walkthrough" TargetMode="External"/><Relationship Id="rId5" Type="http://schemas.openxmlformats.org/officeDocument/2006/relationships/hyperlink" Target="https://azure.microsoft.com/en-us/services/container-service/" TargetMode="Externa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55.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171394" y="140356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013105" y="192415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076333" y="128850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076333" y="128850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165319" y="167661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171393" y="200827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504239" y="200827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171392" y="252977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171392" y="226902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504239" y="228290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376581" y="125435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366592" y="398403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165319" y="355372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70258" y="343867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70258" y="343867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159244" y="382678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165318" y="415843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498164" y="41584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165317" y="467994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165317" y="441919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498164" y="44330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556372" y="178337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556372" y="239623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807777" y="203181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735949" y="308574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735949" y="393354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92332" y="71746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312875" y="71746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144506" y="73593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488730" y="47180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6818787" y="1526061"/>
              <a:ext cx="353" cy="706"/>
            </p14:xfrm>
          </p:contentPart>
        </mc:Choice>
        <mc:Fallback xmlns="">
          <p:pic>
            <p:nvPicPr>
              <p:cNvPr id="9" name="Ink 8"/>
              <p:cNvPicPr/>
              <p:nvPr/>
            </p:nvPicPr>
            <p:blipFill>
              <a:blip r:embed="rId4"/>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a:xfrm>
            <a:off x="269302" y="3878573"/>
            <a:ext cx="9860611" cy="1962053"/>
          </a:xfrm>
        </p:spPr>
        <p:txBody>
          <a:bodyPr/>
          <a:lstStyle/>
          <a:p>
            <a:r>
              <a:rPr lang="en-US" dirty="0"/>
              <a:t>Michael S. Collier</a:t>
            </a:r>
          </a:p>
          <a:p>
            <a:endParaRPr lang="en-US" dirty="0"/>
          </a:p>
          <a:p>
            <a:r>
              <a:rPr lang="en-US" sz="2400" b="1" dirty="0"/>
              <a:t>The Windows Developer User Group</a:t>
            </a:r>
          </a:p>
          <a:p>
            <a:r>
              <a:rPr lang="en-US" sz="2000" b="1" dirty="0"/>
              <a:t>Monday, June 19</a:t>
            </a:r>
            <a:r>
              <a:rPr lang="en-US" sz="2000" b="1" baseline="30000" dirty="0"/>
              <a:t>th</a:t>
            </a:r>
            <a:r>
              <a:rPr lang="en-US" sz="2000" b="1" dirty="0"/>
              <a:t> </a:t>
            </a:r>
            <a:endParaRPr lang="en-US" sz="2000" b="1" baseline="30000" dirty="0"/>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or Creators Update</a:t>
            </a:r>
          </a:p>
          <a:p>
            <a:pPr lvl="1"/>
            <a:endParaRPr lang="en-US" dirty="0"/>
          </a:p>
          <a:p>
            <a:r>
              <a:rPr lang="en-US" dirty="0"/>
              <a:t>Add Features (Win10)</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for the Windows Guy/Gal</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sp>
        <p:nvSpPr>
          <p:cNvPr id="6" name="Text Placeholder 3"/>
          <p:cNvSpPr txBox="1">
            <a:spLocks/>
          </p:cNvSpPr>
          <p:nvPr/>
        </p:nvSpPr>
        <p:spPr>
          <a:xfrm>
            <a:off x="266921" y="3067195"/>
            <a:ext cx="5279113" cy="359386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You’re Getting</a:t>
            </a:r>
          </a:p>
          <a:p>
            <a:pPr lvl="1"/>
            <a:r>
              <a:rPr lang="en-US" dirty="0"/>
              <a:t>Docker Engine</a:t>
            </a:r>
          </a:p>
          <a:p>
            <a:pPr lvl="1"/>
            <a:r>
              <a:rPr lang="en-US" dirty="0"/>
              <a:t>Docker CLI client</a:t>
            </a:r>
          </a:p>
          <a:p>
            <a:pPr lvl="1"/>
            <a:r>
              <a:rPr lang="en-US" dirty="0"/>
              <a:t>Docker Compose</a:t>
            </a:r>
          </a:p>
          <a:p>
            <a:pPr lvl="1"/>
            <a:r>
              <a:rPr lang="en-US" dirty="0"/>
              <a:t>Docker Machine</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pic>
        <p:nvPicPr>
          <p:cNvPr id="5" name="Picture 4">
            <a:extLst>
              <a:ext uri="{FF2B5EF4-FFF2-40B4-BE49-F238E27FC236}">
                <a16:creationId xmlns:a16="http://schemas.microsoft.com/office/drawing/2014/main" id="{9F003FC4-A7A3-4427-A5CB-61613E31ABB2}"/>
              </a:ext>
            </a:extLst>
          </p:cNvPr>
          <p:cNvPicPr>
            <a:picLocks noChangeAspect="1"/>
          </p:cNvPicPr>
          <p:nvPr/>
        </p:nvPicPr>
        <p:blipFill>
          <a:blip r:embed="rId3"/>
          <a:stretch>
            <a:fillRect/>
          </a:stretch>
        </p:blipFill>
        <p:spPr>
          <a:xfrm>
            <a:off x="5735215" y="2605065"/>
            <a:ext cx="6362981" cy="41451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887999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B2ED-F2B6-414E-8717-DC0A28076493}"/>
              </a:ext>
            </a:extLst>
          </p:cNvPr>
          <p:cNvSpPr>
            <a:spLocks noGrp="1"/>
          </p:cNvSpPr>
          <p:nvPr>
            <p:ph type="title"/>
          </p:nvPr>
        </p:nvSpPr>
        <p:spPr/>
        <p:txBody>
          <a:bodyPr/>
          <a:lstStyle/>
          <a:p>
            <a:r>
              <a:rPr lang="en-US" dirty="0"/>
              <a:t>Docker on Windows Server 2016</a:t>
            </a:r>
          </a:p>
        </p:txBody>
      </p:sp>
      <p:sp>
        <p:nvSpPr>
          <p:cNvPr id="3" name="Text Placeholder 2">
            <a:extLst>
              <a:ext uri="{FF2B5EF4-FFF2-40B4-BE49-F238E27FC236}">
                <a16:creationId xmlns:a16="http://schemas.microsoft.com/office/drawing/2014/main" id="{F04C8499-EF69-4468-9C26-419303C8C3C2}"/>
              </a:ext>
            </a:extLst>
          </p:cNvPr>
          <p:cNvSpPr>
            <a:spLocks noGrp="1"/>
          </p:cNvSpPr>
          <p:nvPr>
            <p:ph type="body" sz="quarter" idx="10"/>
          </p:nvPr>
        </p:nvSpPr>
        <p:spPr>
          <a:xfrm>
            <a:off x="269239" y="1189177"/>
            <a:ext cx="11653523" cy="4257704"/>
          </a:xfrm>
        </p:spPr>
        <p:txBody>
          <a:bodyPr/>
          <a:lstStyle/>
          <a:p>
            <a:r>
              <a:rPr lang="en-US" dirty="0"/>
              <a:t>Azure VM</a:t>
            </a:r>
          </a:p>
          <a:p>
            <a:pPr lvl="1"/>
            <a:r>
              <a:rPr lang="en-US" dirty="0">
                <a:hlinkClick r:id="rId3"/>
              </a:rPr>
              <a:t>https://github.com/Microsoft/Virtualization-Documentation/tree/master/windows-server-container-tools/containers-azure-template</a:t>
            </a:r>
            <a:endParaRPr lang="en-US" dirty="0"/>
          </a:p>
          <a:p>
            <a:pPr lvl="1"/>
            <a:endParaRPr lang="en-US" dirty="0"/>
          </a:p>
          <a:p>
            <a:pPr lvl="1"/>
            <a:r>
              <a:rPr lang="en-US" dirty="0">
                <a:latin typeface="Consolas" panose="020B0609020204030204" pitchFamily="49" charset="0"/>
              </a:rPr>
              <a:t>Get-</a:t>
            </a:r>
            <a:r>
              <a:rPr lang="en-US" dirty="0" err="1">
                <a:latin typeface="Consolas" panose="020B0609020204030204" pitchFamily="49" charset="0"/>
              </a:rPr>
              <a:t>AzureRmVMImage</a:t>
            </a:r>
            <a:r>
              <a:rPr lang="en-US" dirty="0">
                <a:latin typeface="Consolas" panose="020B0609020204030204" pitchFamily="49" charset="0"/>
              </a:rPr>
              <a:t> –Location </a:t>
            </a:r>
            <a:r>
              <a:rPr lang="en-US" dirty="0" err="1">
                <a:solidFill>
                  <a:srgbClr val="7030A0"/>
                </a:solidFill>
                <a:latin typeface="Consolas" panose="020B0609020204030204" pitchFamily="49" charset="0"/>
              </a:rPr>
              <a:t>northcentralus</a:t>
            </a:r>
            <a:r>
              <a:rPr lang="en-US" dirty="0">
                <a:latin typeface="Consolas" panose="020B0609020204030204" pitchFamily="49" charset="0"/>
              </a:rPr>
              <a:t> –</a:t>
            </a:r>
            <a:r>
              <a:rPr lang="en-US" dirty="0" err="1">
                <a:latin typeface="Consolas" panose="020B0609020204030204" pitchFamily="49" charset="0"/>
              </a:rPr>
              <a:t>PublisherName</a:t>
            </a:r>
            <a:r>
              <a:rPr lang="en-US" dirty="0">
                <a:latin typeface="Consolas" panose="020B0609020204030204" pitchFamily="49" charset="0"/>
              </a:rPr>
              <a:t> </a:t>
            </a:r>
            <a:r>
              <a:rPr lang="en-US" dirty="0" err="1">
                <a:solidFill>
                  <a:srgbClr val="7030A0"/>
                </a:solidFill>
                <a:latin typeface="Consolas" panose="020B0609020204030204" pitchFamily="49" charset="0"/>
              </a:rPr>
              <a:t>MicrosoftWindowsServer</a:t>
            </a:r>
            <a:r>
              <a:rPr lang="en-US" dirty="0">
                <a:latin typeface="Consolas" panose="020B0609020204030204" pitchFamily="49" charset="0"/>
              </a:rPr>
              <a:t> –Offer </a:t>
            </a:r>
            <a:r>
              <a:rPr lang="en-US" dirty="0" err="1">
                <a:solidFill>
                  <a:srgbClr val="7030A0"/>
                </a:solidFill>
                <a:latin typeface="Consolas" panose="020B0609020204030204" pitchFamily="49" charset="0"/>
              </a:rPr>
              <a:t>WindowsServer</a:t>
            </a:r>
            <a:r>
              <a:rPr lang="en-US" dirty="0">
                <a:latin typeface="Consolas" panose="020B0609020204030204" pitchFamily="49" charset="0"/>
              </a:rPr>
              <a:t> –</a:t>
            </a:r>
            <a:r>
              <a:rPr lang="en-US" dirty="0" err="1">
                <a:latin typeface="Consolas" panose="020B0609020204030204" pitchFamily="49" charset="0"/>
              </a:rPr>
              <a:t>Skus</a:t>
            </a:r>
            <a:r>
              <a:rPr lang="en-US" dirty="0">
                <a:latin typeface="Consolas" panose="020B0609020204030204" pitchFamily="49" charset="0"/>
              </a:rPr>
              <a:t> </a:t>
            </a:r>
            <a:r>
              <a:rPr lang="en-US" dirty="0">
                <a:solidFill>
                  <a:srgbClr val="7030A0"/>
                </a:solidFill>
                <a:latin typeface="Consolas" panose="020B0609020204030204" pitchFamily="49" charset="0"/>
              </a:rPr>
              <a:t>2016-Datacenter-with-Containers</a:t>
            </a:r>
          </a:p>
          <a:p>
            <a:pPr lvl="1"/>
            <a:endParaRPr lang="en-US" dirty="0"/>
          </a:p>
          <a:p>
            <a:r>
              <a:rPr lang="en-US" dirty="0"/>
              <a:t>Windows Server 2016</a:t>
            </a:r>
          </a:p>
          <a:p>
            <a:pPr lvl="1"/>
            <a:r>
              <a:rPr lang="en-US" dirty="0"/>
              <a:t>Install-Module -Name </a:t>
            </a:r>
            <a:r>
              <a:rPr lang="en-US" dirty="0" err="1"/>
              <a:t>DockerMsftProvider</a:t>
            </a:r>
            <a:r>
              <a:rPr lang="en-US" dirty="0"/>
              <a:t> -Repository </a:t>
            </a:r>
            <a:r>
              <a:rPr lang="en-US" dirty="0" err="1"/>
              <a:t>PSGallery</a:t>
            </a:r>
            <a:r>
              <a:rPr lang="en-US" dirty="0"/>
              <a:t> –Force</a:t>
            </a:r>
          </a:p>
          <a:p>
            <a:pPr lvl="1"/>
            <a:r>
              <a:rPr lang="en-US" dirty="0"/>
              <a:t>Install-Package -Name </a:t>
            </a:r>
            <a:r>
              <a:rPr lang="en-US" dirty="0" err="1"/>
              <a:t>docker</a:t>
            </a:r>
            <a:r>
              <a:rPr lang="en-US" dirty="0"/>
              <a:t> -</a:t>
            </a:r>
            <a:r>
              <a:rPr lang="en-US" dirty="0" err="1"/>
              <a:t>ProviderName</a:t>
            </a:r>
            <a:r>
              <a:rPr lang="en-US" dirty="0"/>
              <a:t> </a:t>
            </a:r>
            <a:r>
              <a:rPr lang="en-US" dirty="0" err="1"/>
              <a:t>DockerMsftProvider</a:t>
            </a:r>
            <a:endParaRPr lang="en-US" dirty="0"/>
          </a:p>
          <a:p>
            <a:pPr lvl="1"/>
            <a:r>
              <a:rPr lang="en-US" dirty="0"/>
              <a:t>Restart-Computer -Force</a:t>
            </a:r>
          </a:p>
        </p:txBody>
      </p:sp>
    </p:spTree>
    <p:extLst>
      <p:ext uri="{BB962C8B-B14F-4D97-AF65-F5344CB8AC3E}">
        <p14:creationId xmlns:p14="http://schemas.microsoft.com/office/powerpoint/2010/main" val="2463323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7" y="1304694"/>
            <a:ext cx="8825895"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extending the `</a:t>
            </a:r>
            <a:r>
              <a:rPr kumimoji="0" lang="en-US" sz="1800" b="1" i="0" u="none" strike="noStrike" kern="1200" cap="none" spc="0" normalizeH="0" baseline="0" noProof="0" dirty="0" err="1">
                <a:ln>
                  <a:noFill/>
                </a:ln>
                <a:solidFill>
                  <a:srgbClr val="92D050"/>
                </a:solidFill>
                <a:effectLst/>
                <a:uLnTx/>
                <a:uFillTx/>
                <a:latin typeface="Consolas" panose="020B0609020204030204" pitchFamily="49" charset="0"/>
                <a:ea typeface="Segoe UI" pitchFamily="34" charset="0"/>
                <a:cs typeface="Segoe UI" pitchFamily="34" charset="0"/>
              </a:rPr>
              <a:t>microsoft</a:t>
            </a: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a:t>
            </a:r>
            <a:r>
              <a:rPr kumimoji="0" lang="en-US" sz="1800" b="1" i="0" u="none" strike="noStrike" kern="1200" cap="none" spc="0" normalizeH="0" baseline="0" noProof="0" dirty="0" err="1">
                <a:ln>
                  <a:noFill/>
                </a:ln>
                <a:solidFill>
                  <a:srgbClr val="92D050"/>
                </a:solidFill>
                <a:effectLst/>
                <a:uLnTx/>
                <a:uFillTx/>
                <a:latin typeface="Consolas" panose="020B0609020204030204" pitchFamily="49" charset="0"/>
                <a:ea typeface="Segoe UI" pitchFamily="34" charset="0"/>
                <a:cs typeface="Segoe UI" pitchFamily="34" charset="0"/>
              </a:rPr>
              <a:t>aspnet</a:t>
            </a: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Next, this </a:t>
            </a:r>
            <a:r>
              <a:rPr kumimoji="0" lang="en-US" sz="1800" b="1" i="0" u="none" strike="noStrike" kern="1200" cap="none" spc="0" normalizeH="0" baseline="0" noProof="0" dirty="0" err="1">
                <a:ln>
                  <a:noFill/>
                </a:ln>
                <a:solidFill>
                  <a:srgbClr val="92D050"/>
                </a:solidFill>
                <a:effectLst/>
                <a:uLnTx/>
                <a:uFillTx/>
                <a:latin typeface="Consolas" panose="020B0609020204030204" pitchFamily="49" charset="0"/>
                <a:ea typeface="Segoe UI" pitchFamily="34" charset="0"/>
                <a:cs typeface="Segoe UI" pitchFamily="34" charset="0"/>
              </a:rPr>
              <a:t>Dockerfile</a:t>
            </a: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92D050"/>
                </a:soli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727113"/>
            <a:chOff x="301752" y="1596497"/>
            <a:chExt cx="4164060" cy="472711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379bd603bf53</a:t>
              </a: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sa_password</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attach_dbs</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13</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7f02c5fa18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9" name="TextBox 8"/>
            <p:cNvSpPr txBox="1"/>
            <p:nvPr/>
          </p:nvSpPr>
          <p:spPr>
            <a:xfrm>
              <a:off x="1928757" y="5417208"/>
              <a:ext cx="2442332" cy="9064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a:p>
              <a:pPr marL="0" marR="0" lvl="0" indent="0" algn="ctr" defTabSz="914400" rtl="0" eaLnBrk="1" fontAlgn="auto" latinLnBrk="0" hangingPunct="1">
                <a:lnSpc>
                  <a:spcPct val="90000"/>
                </a:lnSpc>
                <a:spcBef>
                  <a:spcPts val="0"/>
                </a:spcBef>
                <a:spcAft>
                  <a:spcPts val="600"/>
                </a:spcAft>
                <a:buClrTx/>
                <a:buSzTx/>
                <a:buFontTx/>
                <a:buNone/>
                <a:tabLst/>
                <a:defRPr/>
              </a:pPr>
              <a:endParaRPr lang="en-US" sz="1100" dirty="0">
                <a:solidFill>
                  <a:srgbClr val="505050"/>
                </a:solidFill>
                <a:latin typeface="Segoe UI"/>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rgbClr val="505050"/>
                  </a:solidFill>
                  <a:latin typeface="Segoe UI"/>
                </a:rPr>
                <a:t>d</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ocker</a:t>
              </a:r>
              <a:r>
                <a:rPr kumimoji="0" lang="en-US" sz="1100" b="0" i="0" u="none" strike="noStrike" kern="1200" cap="none" spc="0" normalizeH="0" baseline="0" noProof="0" dirty="0">
                  <a:ln>
                    <a:noFill/>
                  </a:ln>
                  <a:solidFill>
                    <a:srgbClr val="505050"/>
                  </a:solidFill>
                  <a:effectLst/>
                  <a:uLnTx/>
                  <a:uFillTx/>
                  <a:latin typeface="Segoe UI"/>
                  <a:ea typeface="+mn-ea"/>
                  <a:cs typeface="+mn-cs"/>
                </a:rPr>
                <a:t> history</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43" name="Group 42"/>
            <p:cNvGrpSpPr/>
            <p:nvPr/>
          </p:nvGrpSpPr>
          <p:grpSpPr>
            <a:xfrm>
              <a:off x="6477853" y="634525"/>
              <a:ext cx="2442334" cy="2054574"/>
              <a:chOff x="6477853" y="634525"/>
              <a:chExt cx="2442334" cy="2054574"/>
            </a:xfrm>
          </p:grpSpPr>
          <p:grpSp>
            <p:nvGrpSpPr>
              <p:cNvPr id="27" name="Group 26"/>
              <p:cNvGrpSpPr/>
              <p:nvPr/>
            </p:nvGrpSpPr>
            <p:grpSpPr>
              <a:xfrm>
                <a:off x="6477854" y="964234"/>
                <a:ext cx="2442333" cy="1724865"/>
                <a:chOff x="6458477" y="400157"/>
                <a:chExt cx="2442333" cy="1724865"/>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23" name="Group 22"/>
            <p:cNvGrpSpPr/>
            <p:nvPr/>
          </p:nvGrpSpPr>
          <p:grpSpPr>
            <a:xfrm>
              <a:off x="6458476" y="4456956"/>
              <a:ext cx="2442333" cy="1724865"/>
              <a:chOff x="5237311" y="4646788"/>
              <a:chExt cx="2442333" cy="1724865"/>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a:xfrm>
                <a:off x="5237311" y="5349631"/>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2" name="Rectangle 51"/>
            <p:cNvSpPr/>
            <p:nvPr/>
          </p:nvSpPr>
          <p:spPr bwMode="auto">
            <a:xfrm>
              <a:off x="6458475" y="4130002"/>
              <a:ext cx="2442333" cy="365760"/>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mcollier.azurecr.io/samples/sql:v1 </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6477854" y="630285"/>
              <a:ext cx="2442333" cy="2058814"/>
              <a:chOff x="6477854" y="630285"/>
              <a:chExt cx="2442333" cy="2058814"/>
            </a:xfrm>
          </p:grpSpPr>
          <p:grpSp>
            <p:nvGrpSpPr>
              <p:cNvPr id="90" name="Group 89"/>
              <p:cNvGrpSpPr/>
              <p:nvPr/>
            </p:nvGrpSpPr>
            <p:grpSpPr>
              <a:xfrm>
                <a:off x="6477854" y="964234"/>
                <a:ext cx="2442333" cy="1724865"/>
                <a:chOff x="6458477" y="400157"/>
                <a:chExt cx="2442333" cy="1724865"/>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1" name="Rectangle 90"/>
              <p:cNvSpPr/>
              <p:nvPr/>
            </p:nvSpPr>
            <p:spPr bwMode="auto">
              <a:xfrm>
                <a:off x="6500767" y="630285"/>
                <a:ext cx="2419419" cy="37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commit</a:t>
            </a:r>
          </a:p>
        </p:txBody>
      </p:sp>
      <p:sp>
        <p:nvSpPr>
          <p:cNvPr id="5" name="TextBox 4"/>
          <p:cNvSpPr txBox="1"/>
          <p:nvPr/>
        </p:nvSpPr>
        <p:spPr>
          <a:xfrm>
            <a:off x="-133348" y="6516879"/>
            <a:ext cx="5635255" cy="447815"/>
          </a:xfrm>
          <a:prstGeom prst="rect">
            <a:avLst/>
          </a:prstGeom>
          <a:noFill/>
        </p:spPr>
        <p:txBody>
          <a:bodyPr wrap="square" lIns="182880" tIns="146304" rIns="182880" bIns="146304" rtlCol="0">
            <a:spAutoFit/>
          </a:bodyPr>
          <a:lstStyle/>
          <a:p>
            <a:pPr>
              <a:lnSpc>
                <a:spcPct val="90000"/>
              </a:lnSpc>
              <a:spcAft>
                <a:spcPts val="600"/>
              </a:spcAft>
            </a:pPr>
            <a:r>
              <a:rPr lang="en-US" sz="1050" i="1" dirty="0">
                <a:gradFill>
                  <a:gsLst>
                    <a:gs pos="2917">
                      <a:schemeClr val="tx1"/>
                    </a:gs>
                    <a:gs pos="30000">
                      <a:schemeClr val="tx1"/>
                    </a:gs>
                  </a:gsLst>
                  <a:lin ang="5400000" scaled="0"/>
                </a:gradFill>
              </a:rPr>
              <a:t>Note: Not actual layer ID values from ‘</a:t>
            </a:r>
            <a:r>
              <a:rPr lang="en-US" sz="1050" i="1" dirty="0" err="1">
                <a:gradFill>
                  <a:gsLst>
                    <a:gs pos="2917">
                      <a:schemeClr val="tx1"/>
                    </a:gs>
                    <a:gs pos="30000">
                      <a:schemeClr val="tx1"/>
                    </a:gs>
                  </a:gsLst>
                  <a:lin ang="5400000" scaled="0"/>
                </a:gradFill>
              </a:rPr>
              <a:t>docker</a:t>
            </a:r>
            <a:r>
              <a:rPr lang="en-US" sz="1050" i="1" dirty="0">
                <a:gradFill>
                  <a:gsLst>
                    <a:gs pos="2917">
                      <a:schemeClr val="tx1"/>
                    </a:gs>
                    <a:gs pos="30000">
                      <a:schemeClr val="tx1"/>
                    </a:gs>
                  </a:gsLst>
                  <a:lin ang="5400000" scaled="0"/>
                </a:gradFill>
              </a:rPr>
              <a:t> history </a:t>
            </a:r>
            <a:r>
              <a:rPr lang="en-US" sz="1050" i="1" dirty="0" err="1">
                <a:gradFill>
                  <a:gsLst>
                    <a:gs pos="2917">
                      <a:schemeClr val="tx1"/>
                    </a:gs>
                    <a:gs pos="30000">
                      <a:schemeClr val="tx1"/>
                    </a:gs>
                  </a:gsLst>
                  <a:lin ang="5400000" scaled="0"/>
                </a:gradFill>
              </a:rPr>
              <a:t>microsoft</a:t>
            </a:r>
            <a:r>
              <a:rPr lang="en-US" sz="1050" i="1" dirty="0">
                <a:gradFill>
                  <a:gsLst>
                    <a:gs pos="2917">
                      <a:schemeClr val="tx1"/>
                    </a:gs>
                    <a:gs pos="30000">
                      <a:schemeClr val="tx1"/>
                    </a:gs>
                  </a:gsLst>
                  <a:lin ang="5400000" scaled="0"/>
                </a:gradFill>
              </a:rPr>
              <a:t>/</a:t>
            </a:r>
            <a:r>
              <a:rPr lang="en-US" sz="1050" i="1" dirty="0" err="1">
                <a:gradFill>
                  <a:gsLst>
                    <a:gs pos="2917">
                      <a:schemeClr val="tx1"/>
                    </a:gs>
                    <a:gs pos="30000">
                      <a:schemeClr val="tx1"/>
                    </a:gs>
                  </a:gsLst>
                  <a:lin ang="5400000" scaled="0"/>
                </a:gradFill>
              </a:rPr>
              <a:t>mssql</a:t>
            </a:r>
            <a:r>
              <a:rPr lang="en-US" sz="1050" i="1" dirty="0">
                <a:gradFill>
                  <a:gsLst>
                    <a:gs pos="2917">
                      <a:schemeClr val="tx1"/>
                    </a:gs>
                    <a:gs pos="30000">
                      <a:schemeClr val="tx1"/>
                    </a:gs>
                  </a:gsLst>
                  <a:lin ang="5400000" scaled="0"/>
                </a:gradFill>
              </a:rPr>
              <a:t>-server-windows’</a:t>
            </a:r>
          </a:p>
        </p:txBody>
      </p:sp>
    </p:spTree>
    <p:extLst>
      <p:ext uri="{BB962C8B-B14F-4D97-AF65-F5344CB8AC3E}">
        <p14:creationId xmlns:p14="http://schemas.microsoft.com/office/powerpoint/2010/main" val="9389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TextBox 4"/>
          <p:cNvSpPr txBox="1"/>
          <p:nvPr/>
        </p:nvSpPr>
        <p:spPr>
          <a:xfrm>
            <a:off x="369170" y="2815696"/>
            <a:ext cx="6524392" cy="3958007"/>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web:</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grpSp>
        <p:nvGrpSpPr>
          <p:cNvPr id="16" name="Group 15"/>
          <p:cNvGrpSpPr/>
          <p:nvPr/>
        </p:nvGrpSpPr>
        <p:grpSpPr>
          <a:xfrm>
            <a:off x="6993493" y="3132936"/>
            <a:ext cx="5013648" cy="3168337"/>
            <a:chOff x="4369337" y="2912534"/>
            <a:chExt cx="6616553" cy="2625498"/>
          </a:xfrm>
        </p:grpSpPr>
        <p:sp>
          <p:nvSpPr>
            <p:cNvPr id="6" name="Rectangle: Rounded Corners 5"/>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7" name="Rectangle: Rounded Corners 6"/>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8" name="Rectangle: Rounded Corners 7"/>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Cache</a:t>
              </a:r>
            </a:p>
          </p:txBody>
        </p:sp>
        <p:sp>
          <p:nvSpPr>
            <p:cNvPr id="9" name="Rectangle: Rounded Corners 8"/>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10" name="Rectangle: Rounded Corners 9"/>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7" idx="3"/>
              <a:endCxn id="6"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8"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10"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6"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a:endCxn id="6"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17922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609381" indent="-609381" defTabSz="914192"/>
            <a:r>
              <a:rPr lang="en-US" sz="3200">
                <a:gradFill>
                  <a:gsLst>
                    <a:gs pos="1250">
                      <a:srgbClr val="505050"/>
                    </a:gs>
                    <a:gs pos="100000">
                      <a:srgbClr val="505050"/>
                    </a:gs>
                  </a:gsLst>
                  <a:lin ang="5400000" scaled="0"/>
                </a:gradFill>
                <a:latin typeface="Segoe UI Light"/>
              </a:rPr>
              <a:t>F5 </a:t>
            </a:r>
            <a:r>
              <a:rPr lang="en-US" sz="3200" dirty="0">
                <a:gradFill>
                  <a:gsLst>
                    <a:gs pos="1250">
                      <a:srgbClr val="505050"/>
                    </a:gs>
                    <a:gs pos="100000">
                      <a:srgbClr val="505050"/>
                    </a:gs>
                  </a:gsLst>
                  <a:lin ang="5400000" scaled="0"/>
                </a:gradFill>
                <a:latin typeface="Segoe UI Light"/>
              </a:rPr>
              <a:t>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a:t>
            </a:r>
            <a:r>
              <a:rPr lang="en-US"/>
              <a:t>Windows Container</a:t>
            </a:r>
            <a:endParaRPr lang="en-US" dirty="0"/>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827352"/>
            <a:ext cx="8043826" cy="4317977"/>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DD6B6C6-BB11-46D0-9028-CC9FC0FF5B2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51632" y="2872331"/>
            <a:ext cx="1902840" cy="1902840"/>
          </a:xfrm>
          <a:prstGeom prst="rect">
            <a:avLst/>
          </a:prstGeom>
        </p:spPr>
      </p:pic>
      <p:pic>
        <p:nvPicPr>
          <p:cNvPr id="8" name="Picture 7">
            <a:extLst>
              <a:ext uri="{FF2B5EF4-FFF2-40B4-BE49-F238E27FC236}">
                <a16:creationId xmlns:a16="http://schemas.microsoft.com/office/drawing/2014/main" id="{7A23724F-8387-428F-8073-9FA866A070A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22240" y="4318551"/>
            <a:ext cx="1902840" cy="1902840"/>
          </a:xfrm>
          <a:prstGeom prst="rect">
            <a:avLst/>
          </a:prstGeom>
        </p:spPr>
      </p:pic>
      <p:sp>
        <p:nvSpPr>
          <p:cNvPr id="2" name="Title 1"/>
          <p:cNvSpPr>
            <a:spLocks noGrp="1"/>
          </p:cNvSpPr>
          <p:nvPr>
            <p:ph type="title"/>
          </p:nvPr>
        </p:nvSpPr>
        <p:spPr/>
        <p:txBody>
          <a:bodyPr/>
          <a:lstStyle/>
          <a:p>
            <a:r>
              <a:rPr lang="en-US"/>
              <a:t>Azure Container Service</a:t>
            </a:r>
            <a:endParaRPr lang="en-US" dirty="0"/>
          </a:p>
        </p:txBody>
      </p:sp>
      <p:sp>
        <p:nvSpPr>
          <p:cNvPr id="13" name="Text Placeholder 12">
            <a:extLst>
              <a:ext uri="{FF2B5EF4-FFF2-40B4-BE49-F238E27FC236}">
                <a16:creationId xmlns:a16="http://schemas.microsoft.com/office/drawing/2014/main" id="{7AAB422C-C726-4A69-84C7-5DE74EB7BDF9}"/>
              </a:ext>
            </a:extLst>
          </p:cNvPr>
          <p:cNvSpPr>
            <a:spLocks noGrp="1"/>
          </p:cNvSpPr>
          <p:nvPr>
            <p:ph type="body" sz="quarter" idx="10"/>
          </p:nvPr>
        </p:nvSpPr>
        <p:spPr>
          <a:xfrm>
            <a:off x="269239" y="1189177"/>
            <a:ext cx="11653523" cy="3050835"/>
          </a:xfrm>
        </p:spPr>
        <p:txBody>
          <a:bodyPr/>
          <a:lstStyle/>
          <a:p>
            <a:r>
              <a:rPr lang="en-US" dirty="0"/>
              <a:t>Container hosting solution optimized for Azure</a:t>
            </a:r>
          </a:p>
          <a:p>
            <a:pPr lvl="1"/>
            <a:r>
              <a:rPr lang="en-US" dirty="0"/>
              <a:t>Select size, number of hosts, and orchestration tools</a:t>
            </a:r>
          </a:p>
          <a:p>
            <a:pPr lvl="1"/>
            <a:endParaRPr lang="en-US" dirty="0"/>
          </a:p>
          <a:p>
            <a:r>
              <a:rPr lang="en-US" dirty="0"/>
              <a:t>DC/OS, Docker Swarm, or Kubernetes</a:t>
            </a:r>
          </a:p>
          <a:p>
            <a:pPr lvl="1"/>
            <a:r>
              <a:rPr lang="en-US" dirty="0"/>
              <a:t>Standard tooling applies</a:t>
            </a:r>
          </a:p>
          <a:p>
            <a:pPr lvl="1"/>
            <a:r>
              <a:rPr lang="en-US" dirty="0"/>
              <a:t>Linux – all orchestrators</a:t>
            </a:r>
          </a:p>
          <a:p>
            <a:pPr lvl="1"/>
            <a:r>
              <a:rPr lang="en-US" dirty="0"/>
              <a:t>Windows containers with Kubernetes is preview</a:t>
            </a:r>
          </a:p>
        </p:txBody>
      </p:sp>
      <p:pic>
        <p:nvPicPr>
          <p:cNvPr id="7" name="Picture 6">
            <a:extLst>
              <a:ext uri="{FF2B5EF4-FFF2-40B4-BE49-F238E27FC236}">
                <a16:creationId xmlns:a16="http://schemas.microsoft.com/office/drawing/2014/main" id="{B025B6EC-B9F1-4B88-AB89-A61CF5E1A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703" y="3544899"/>
            <a:ext cx="2439556" cy="2439556"/>
          </a:xfrm>
          <a:prstGeom prst="rect">
            <a:avLst/>
          </a:prstGeom>
        </p:spPr>
      </p:pic>
      <p:sp>
        <p:nvSpPr>
          <p:cNvPr id="10" name="TextBox 9">
            <a:extLst>
              <a:ext uri="{FF2B5EF4-FFF2-40B4-BE49-F238E27FC236}">
                <a16:creationId xmlns:a16="http://schemas.microsoft.com/office/drawing/2014/main" id="{3DCEE1AD-4992-4AB6-8ADB-12C2C07D18FF}"/>
              </a:ext>
            </a:extLst>
          </p:cNvPr>
          <p:cNvSpPr txBox="1"/>
          <p:nvPr/>
        </p:nvSpPr>
        <p:spPr>
          <a:xfrm>
            <a:off x="134620" y="6304193"/>
            <a:ext cx="1192276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Learn more at </a:t>
            </a:r>
            <a:r>
              <a:rPr lang="en-US" sz="2000" dirty="0">
                <a:hlinkClick r:id="rId5"/>
              </a:rPr>
              <a:t>https://azure.microsoft.com/en-us/services/container-service/</a:t>
            </a:r>
            <a:r>
              <a:rPr lang="en-US" sz="2000" dirty="0"/>
              <a:t> </a:t>
            </a:r>
          </a:p>
        </p:txBody>
      </p:sp>
      <p:sp>
        <p:nvSpPr>
          <p:cNvPr id="3" name="TextBox 2">
            <a:extLst>
              <a:ext uri="{FF2B5EF4-FFF2-40B4-BE49-F238E27FC236}">
                <a16:creationId xmlns:a16="http://schemas.microsoft.com/office/drawing/2014/main" id="{7A538FA2-3E82-4049-8A5E-FFB191405A69}"/>
              </a:ext>
            </a:extLst>
          </p:cNvPr>
          <p:cNvSpPr txBox="1"/>
          <p:nvPr/>
        </p:nvSpPr>
        <p:spPr>
          <a:xfrm>
            <a:off x="435428" y="3985910"/>
            <a:ext cx="7122368" cy="794064"/>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chemeClr val="tx1"/>
                    </a:gs>
                    <a:gs pos="30000">
                      <a:schemeClr val="tx1"/>
                    </a:gs>
                  </a:gsLst>
                  <a:lin ang="5400000" scaled="0"/>
                </a:gradFill>
                <a:hlinkClick r:id="rId6"/>
              </a:rPr>
              <a:t>https://docs.microsoft.com/en-us/azure/container-service/container-service-kubernetes-windows-walkthrough</a:t>
            </a:r>
            <a:r>
              <a:rPr lang="en-US"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4482336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3"/>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527667"/>
          </a:xfrm>
        </p:spPr>
        <p:txBody>
          <a:bodyPr/>
          <a:lstStyle/>
          <a:p>
            <a:r>
              <a:rPr lang="en-US" sz="2400" dirty="0"/>
              <a:t>CI/CD with Docker, VSTS, GitHub, and ACS</a:t>
            </a:r>
          </a:p>
          <a:p>
            <a:pPr lvl="1"/>
            <a:r>
              <a:rPr lang="en-US" sz="1200" dirty="0"/>
              <a:t>https://blogs.msdn.microsoft.com/dmx/2016/12/28/vsts-loves-github-docker-azure-container-service-azure-container-registry-and-linux/</a:t>
            </a:r>
          </a:p>
          <a:p>
            <a:pPr lvl="1"/>
            <a:r>
              <a:rPr lang="en-US" sz="1200" dirty="0"/>
              <a:t>https://docs.microsoft.com/en-us/azure/container-service/container-service-setup-ci-cd </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400" dirty="0"/>
              <a:t>Getting Started with Docker</a:t>
            </a:r>
            <a:endParaRPr lang="en-US" sz="2800" dirty="0"/>
          </a:p>
          <a:p>
            <a:pPr lvl="1"/>
            <a:r>
              <a:rPr lang="en-US" sz="1200" dirty="0"/>
              <a:t>https://dzone.com/refcardz/getting-started-with-docker-1</a:t>
            </a:r>
          </a:p>
          <a:p>
            <a:pPr lvl="1"/>
            <a:endParaRPr lang="en-US" sz="1200" dirty="0"/>
          </a:p>
          <a:p>
            <a:r>
              <a:rPr lang="en-US" sz="2400" dirty="0"/>
              <a:t>Steve Lasker’s Blog</a:t>
            </a:r>
          </a:p>
          <a:p>
            <a:pPr lvl="1"/>
            <a:r>
              <a:rPr lang="en-US" sz="1200" dirty="0"/>
              <a:t>https://blogs.msdn.microsoft.com/stevelasker/</a:t>
            </a:r>
          </a:p>
          <a:p>
            <a:pPr lvl="1"/>
            <a:endParaRPr lang="en-US" sz="1200" dirty="0"/>
          </a:p>
          <a:p>
            <a:r>
              <a:rPr lang="en-US" sz="2400" dirty="0"/>
              <a:t>Image2Docker</a:t>
            </a:r>
            <a:endParaRPr lang="en-US" sz="3200" dirty="0"/>
          </a:p>
          <a:p>
            <a:pPr lvl="1"/>
            <a:r>
              <a:rPr lang="en-US" sz="12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
        <p:nvSpPr>
          <p:cNvPr id="5" name="TextBox 4">
            <a:extLst>
              <a:ext uri="{FF2B5EF4-FFF2-40B4-BE49-F238E27FC236}">
                <a16:creationId xmlns:a16="http://schemas.microsoft.com/office/drawing/2014/main" id="{1EF21C43-9675-4167-8A77-B73236D035D4}"/>
              </a:ext>
            </a:extLst>
          </p:cNvPr>
          <p:cNvSpPr txBox="1"/>
          <p:nvPr/>
        </p:nvSpPr>
        <p:spPr>
          <a:xfrm>
            <a:off x="5521569" y="5090747"/>
            <a:ext cx="6670431" cy="1551194"/>
          </a:xfrm>
          <a:prstGeom prst="rect">
            <a:avLst/>
          </a:prstGeom>
          <a:noFill/>
        </p:spPr>
        <p:txBody>
          <a:bodyPr wrap="square" lIns="182880" tIns="146304" rIns="182880" bIns="146304" rtlCol="0">
            <a:spAutoFit/>
          </a:bodyPr>
          <a:lstStyle/>
          <a:p>
            <a:r>
              <a:rPr lang="en-US" sz="2400" dirty="0">
                <a:gradFill>
                  <a:gsLst>
                    <a:gs pos="1250">
                      <a:srgbClr val="0078D7"/>
                    </a:gs>
                    <a:gs pos="99000">
                      <a:srgbClr val="0078D7"/>
                    </a:gs>
                  </a:gsLst>
                  <a:lin ang="5400000" scaled="0"/>
                </a:gradFill>
                <a:latin typeface="Segoe UI Light"/>
              </a:rPr>
              <a:t>Fix Firewall</a:t>
            </a:r>
          </a:p>
          <a:p>
            <a:pPr marL="628650" lvl="1" indent="-171450">
              <a:buFont typeface="Arial" panose="020B0604020202020204" pitchFamily="34" charset="0"/>
              <a:buChar char="•"/>
            </a:pPr>
            <a:r>
              <a:rPr lang="en-US" sz="1200" dirty="0"/>
              <a:t>https://blog.olandese.nl/2017/05/03/solve-docker-for-windows-error-a-firewall-is-blocking-file-sharing-between-windows-and-the-containers/</a:t>
            </a:r>
          </a:p>
          <a:p>
            <a:pPr marL="628650" lvl="1" indent="-171450">
              <a:buFont typeface="Arial" panose="020B0604020202020204" pitchFamily="34" charset="0"/>
              <a:buChar char="•"/>
            </a:pPr>
            <a:r>
              <a:rPr lang="en-US" sz="1200" dirty="0"/>
              <a:t>https://github.com/docker/for-win/issues/355</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610493"/>
          </a:xfrm>
        </p:spPr>
        <p:txBody>
          <a:bodyPr/>
          <a:lstStyle/>
          <a:p>
            <a:r>
              <a:rPr lang="en-US" sz="3600" dirty="0"/>
              <a:t>Docker</a:t>
            </a:r>
          </a:p>
          <a:p>
            <a:pPr lvl="1"/>
            <a:r>
              <a:rPr lang="en-US" sz="1800" dirty="0"/>
              <a:t>Supports Linux containers only</a:t>
            </a:r>
          </a:p>
          <a:p>
            <a:pPr lvl="1"/>
            <a:r>
              <a:rPr lang="en-US" sz="1800" dirty="0"/>
              <a:t>VirtualBox used to run small Linux kernel containing Docker server</a:t>
            </a:r>
          </a:p>
          <a:p>
            <a:pPr lvl="1"/>
            <a:r>
              <a:rPr lang="en-US" sz="1400" i="1" dirty="0"/>
              <a:t>(Docker for Windows - Windows 10)</a:t>
            </a:r>
          </a:p>
          <a:p>
            <a:pPr lvl="1"/>
            <a:endParaRPr lang="en-US" sz="1000" dirty="0"/>
          </a:p>
          <a:p>
            <a:r>
              <a:rPr lang="en-US" sz="3600" dirty="0"/>
              <a:t>Windows Containers</a:t>
            </a:r>
          </a:p>
          <a:p>
            <a:pPr lvl="1"/>
            <a:r>
              <a:rPr lang="en-US" sz="1800" dirty="0"/>
              <a:t>Docker for Windows</a:t>
            </a:r>
          </a:p>
          <a:p>
            <a:pPr lvl="1"/>
            <a:r>
              <a:rPr lang="en-US" sz="1800" dirty="0"/>
              <a:t>Docker – Docker Engine (dockerd.exe) and Docker Client</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7" name="Picture 2" descr="Image result for jet.com mind bl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
        <p:nvSpPr>
          <p:cNvPr id="4" name="Rectangle: Rounded Corners 3">
            <a:extLst>
              <a:ext uri="{FF2B5EF4-FFF2-40B4-BE49-F238E27FC236}">
                <a16:creationId xmlns:a16="http://schemas.microsoft.com/office/drawing/2014/main" id="{DC2BFF67-B27B-4A39-ADF9-50B2BBC6B256}"/>
              </a:ext>
            </a:extLst>
          </p:cNvPr>
          <p:cNvSpPr/>
          <p:nvPr/>
        </p:nvSpPr>
        <p:spPr bwMode="auto">
          <a:xfrm>
            <a:off x="5539265" y="436702"/>
            <a:ext cx="4651131" cy="65063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0000"/>
                </a:solidFill>
                <a:ea typeface="Segoe UI" pitchFamily="34" charset="0"/>
                <a:cs typeface="Segoe UI" pitchFamily="34" charset="0"/>
              </a:rPr>
              <a:t>Update with new version numbers / recommendations</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337941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Central Ohio Azure</a:t>
            </a:r>
            <a:br>
              <a:rPr lang="en-US" dirty="0"/>
            </a:br>
            <a:r>
              <a:rPr lang="en-US" dirty="0"/>
              <a:t>User Group</a:t>
            </a:r>
          </a:p>
        </p:txBody>
      </p:sp>
      <p:sp>
        <p:nvSpPr>
          <p:cNvPr id="3" name="Subtitle 2"/>
          <p:cNvSpPr>
            <a:spLocks noGrp="1"/>
          </p:cNvSpPr>
          <p:nvPr>
            <p:ph type="subTitle" idx="1"/>
          </p:nvPr>
        </p:nvSpPr>
        <p:spPr>
          <a:xfrm>
            <a:off x="1069848" y="4389119"/>
            <a:ext cx="7891272" cy="2140339"/>
          </a:xfrm>
        </p:spPr>
        <p:txBody>
          <a:bodyPr>
            <a:normAutofit/>
          </a:bodyPr>
          <a:lstStyle/>
          <a:p>
            <a:r>
              <a:rPr lang="en-US" sz="3600" dirty="0"/>
              <a:t>coazure.org</a:t>
            </a:r>
          </a:p>
          <a:p>
            <a:r>
              <a:rPr lang="en-US" sz="3600" dirty="0"/>
              <a:t>@</a:t>
            </a:r>
            <a:r>
              <a:rPr lang="en-US" sz="3600" dirty="0" err="1"/>
              <a:t>coazureug</a:t>
            </a:r>
            <a:endParaRPr lang="en-US" sz="3600" dirty="0"/>
          </a:p>
          <a:p>
            <a:r>
              <a:rPr lang="en-US" sz="3600" dirty="0"/>
              <a:t>meetup.com/Central-Ohio-Azure</a:t>
            </a:r>
          </a:p>
        </p:txBody>
      </p:sp>
    </p:spTree>
    <p:extLst>
      <p:ext uri="{BB962C8B-B14F-4D97-AF65-F5344CB8AC3E}">
        <p14:creationId xmlns:p14="http://schemas.microsoft.com/office/powerpoint/2010/main" val="329974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2055243"/>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a:t>Creates a private network</a:t>
            </a:r>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323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fade">
                                      <p:cBhvr>
                                        <p:cTn id="41" dur="1000"/>
                                        <p:tgtEl>
                                          <p:spTgt spid="8">
                                            <p:txEl>
                                              <p:pRg st="0" end="0"/>
                                            </p:txEl>
                                          </p:spTgt>
                                        </p:tgtEl>
                                      </p:cBhvr>
                                    </p:animEffect>
                                    <p:anim calcmode="lin" valueType="num">
                                      <p:cBhvr>
                                        <p:cTn id="4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fade">
                                      <p:cBhvr>
                                        <p:cTn id="46" dur="1000"/>
                                        <p:tgtEl>
                                          <p:spTgt spid="8">
                                            <p:txEl>
                                              <p:pRg st="1" end="1"/>
                                            </p:txEl>
                                          </p:spTgt>
                                        </p:tgtEl>
                                      </p:cBhvr>
                                    </p:animEffect>
                                    <p:anim calcmode="lin" valueType="num">
                                      <p:cBhvr>
                                        <p:cTn id="4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49" fill="hold">
                            <p:stCondLst>
                              <p:cond delay="1500"/>
                            </p:stCondLst>
                            <p:childTnLst>
                              <p:par>
                                <p:cTn id="50" presetID="42" presetClass="entr" presetSubtype="0" fill="hold" grpId="0" nodeType="afterEffect">
                                  <p:stCondLst>
                                    <p:cond delay="0"/>
                                  </p:stCondLst>
                                  <p:childTnLst>
                                    <p:set>
                                      <p:cBhvr>
                                        <p:cTn id="51" dur="1" fill="hold">
                                          <p:stCondLst>
                                            <p:cond delay="0"/>
                                          </p:stCondLst>
                                        </p:cTn>
                                        <p:tgtEl>
                                          <p:spTgt spid="8">
                                            <p:txEl>
                                              <p:pRg st="3" end="3"/>
                                            </p:txEl>
                                          </p:spTgt>
                                        </p:tgtEl>
                                        <p:attrNameLst>
                                          <p:attrName>style.visibility</p:attrName>
                                        </p:attrNameLst>
                                      </p:cBhvr>
                                      <p:to>
                                        <p:strVal val="visible"/>
                                      </p:to>
                                    </p:set>
                                    <p:animEffect transition="in" filter="fade">
                                      <p:cBhvr>
                                        <p:cTn id="52" dur="1000"/>
                                        <p:tgtEl>
                                          <p:spTgt spid="8">
                                            <p:txEl>
                                              <p:pRg st="3" end="3"/>
                                            </p:txEl>
                                          </p:spTgt>
                                        </p:tgtEl>
                                      </p:cBhvr>
                                    </p:animEffect>
                                    <p:anim calcmode="lin" valueType="num">
                                      <p:cBhvr>
                                        <p:cTn id="53"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4"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8">
                                            <p:txEl>
                                              <p:pRg st="4" end="4"/>
                                            </p:txEl>
                                          </p:spTgt>
                                        </p:tgtEl>
                                        <p:attrNameLst>
                                          <p:attrName>style.visibility</p:attrName>
                                        </p:attrNameLst>
                                      </p:cBhvr>
                                      <p:to>
                                        <p:strVal val="visible"/>
                                      </p:to>
                                    </p:set>
                                    <p:animEffect transition="in" filter="fade">
                                      <p:cBhvr>
                                        <p:cTn id="57" dur="1000"/>
                                        <p:tgtEl>
                                          <p:spTgt spid="8">
                                            <p:txEl>
                                              <p:pRg st="4" end="4"/>
                                            </p:txEl>
                                          </p:spTgt>
                                        </p:tgtEl>
                                      </p:cBhvr>
                                    </p:animEffect>
                                    <p:anim calcmode="lin" valueType="num">
                                      <p:cBhvr>
                                        <p:cTn id="58"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59"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6887</TotalTime>
  <Words>6331</Words>
  <Application>Microsoft Office PowerPoint</Application>
  <PresentationFormat>Widescreen</PresentationFormat>
  <Paragraphs>953</Paragraphs>
  <Slides>55</Slides>
  <Notes>43</Notes>
  <HiddenSlides>10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MS PGothic</vt:lpstr>
      <vt:lpstr>Arial</vt:lpstr>
      <vt:lpstr>Calibri</vt:lpstr>
      <vt:lpstr>Consolas</vt:lpstr>
      <vt:lpstr>Rockwell</vt:lpstr>
      <vt:lpstr>Rockwell Condensed</vt:lpstr>
      <vt:lpstr>Segoe UI</vt:lpstr>
      <vt:lpstr>Segoe UI Condensed</vt:lpstr>
      <vt:lpstr>Segoe UI Light</vt:lpstr>
      <vt:lpstr>Symbol</vt:lpstr>
      <vt:lpstr>Wingdings</vt:lpstr>
      <vt:lpstr>5-30721_Build_2016_Template_Light</vt:lpstr>
      <vt:lpstr>WHITE TEMPLATE</vt:lpstr>
      <vt:lpstr>1_5-30721_Build_2016_Template_Light</vt:lpstr>
      <vt:lpstr>Wood Type</vt:lpstr>
      <vt:lpstr>Containers for Windows Developers</vt:lpstr>
      <vt:lpstr>Containers for Windows Developers</vt:lpstr>
      <vt:lpstr>Michael S. Collier</vt:lpstr>
      <vt:lpstr>http://aka.ms/FundAzure2e</vt:lpstr>
      <vt:lpstr>Central Ohio Azure User Group</vt:lpstr>
      <vt:lpstr>Setting Expectations</vt:lpstr>
      <vt:lpstr>Docker ≠ Containers</vt:lpstr>
      <vt:lpstr>History Lesson</vt:lpstr>
      <vt:lpstr>Docker Additions to Containers</vt:lpstr>
      <vt:lpstr>Docker Architecture</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General Guidance</vt:lpstr>
      <vt:lpstr>Getting Started with Docker</vt:lpstr>
      <vt:lpstr>Installing Docker on Windows</vt:lpstr>
      <vt:lpstr>Docker for the Windows Guy/Gal</vt:lpstr>
      <vt:lpstr>Docker on Windows Server 2016</vt:lpstr>
      <vt:lpstr>Docker on Windows</vt:lpstr>
      <vt:lpstr>Building our own Images - Dockerfile</vt:lpstr>
      <vt:lpstr>Building our own Images - Dockerfile</vt:lpstr>
      <vt:lpstr>Immutability &amp; Layers</vt:lpstr>
      <vt:lpstr>Docker Compose</vt:lpstr>
      <vt:lpstr>PowerPoint Presentation</vt:lpstr>
      <vt:lpstr>Docker on Windows</vt:lpstr>
      <vt:lpstr>Private Image Repositories</vt:lpstr>
      <vt:lpstr>Orchestrations – multiple hosts</vt:lpstr>
      <vt:lpstr>Azure Container Service</vt:lpstr>
      <vt:lpstr>Azure Container Service</vt:lpstr>
      <vt:lpstr>Licensing</vt:lpstr>
      <vt:lpstr>Getting Started</vt:lpstr>
      <vt:lpstr>Resources</vt:lpstr>
      <vt:lpstr>Thank you!</vt:lpstr>
      <vt:lpstr>Questions?</vt:lpstr>
      <vt:lpstr>Thank You!</vt:lpstr>
      <vt:lpstr>What? Where?</vt:lpstr>
      <vt:lpstr>Disclaimer: Forget the GUI</vt:lpstr>
      <vt:lpstr>Docker Compose</vt:lpstr>
      <vt:lpstr>Dev/Test in “The Cloud”</vt:lpstr>
      <vt:lpstr>VMs vs. Containers</vt:lpstr>
      <vt:lpstr>VM vs. Container</vt:lpstr>
      <vt:lpstr>VM vs. Container</vt:lpstr>
      <vt:lpstr>The Case for VMs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810</cp:revision>
  <dcterms:created xsi:type="dcterms:W3CDTF">2016-04-26T18:26:58Z</dcterms:created>
  <dcterms:modified xsi:type="dcterms:W3CDTF">2017-06-19T21:23:06Z</dcterms:modified>
</cp:coreProperties>
</file>